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612"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31304A0-EBFB-4FBB-A0F9-C578C817E58F}" type="datetimeFigureOut">
              <a:rPr lang="ar-IQ" smtClean="0"/>
              <a:t>10/05/1446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78199B-C403-488E-80DB-A07F19B8A51A}"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31304A0-EBFB-4FBB-A0F9-C578C817E58F}" type="datetimeFigureOut">
              <a:rPr lang="ar-IQ" smtClean="0"/>
              <a:t>10/05/1446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C31304A0-EBFB-4FBB-A0F9-C578C817E58F}" type="datetimeFigureOut">
              <a:rPr lang="ar-IQ" smtClean="0"/>
              <a:t>10/05/1446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4" name="Date Placeholder 3"/>
          <p:cNvSpPr>
            <a:spLocks noGrp="1"/>
          </p:cNvSpPr>
          <p:nvPr>
            <p:ph type="dt" sz="half" idx="10"/>
          </p:nvPr>
        </p:nvSpPr>
        <p:spPr/>
        <p:txBody>
          <a:bodyPr/>
          <a:lstStyle/>
          <a:p>
            <a:fld id="{C31304A0-EBFB-4FBB-A0F9-C578C817E58F}" type="datetimeFigureOut">
              <a:rPr lang="ar-IQ" smtClean="0"/>
              <a:t>10/05/1446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78199B-C403-488E-80DB-A07F19B8A51A}"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C31304A0-EBFB-4FBB-A0F9-C578C817E58F}" type="datetimeFigureOut">
              <a:rPr lang="ar-IQ" smtClean="0"/>
              <a:t>10/05/1446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5" name="Date Placeholder 4"/>
          <p:cNvSpPr>
            <a:spLocks noGrp="1"/>
          </p:cNvSpPr>
          <p:nvPr>
            <p:ph type="dt" sz="half" idx="10"/>
          </p:nvPr>
        </p:nvSpPr>
        <p:spPr/>
        <p:txBody>
          <a:bodyPr/>
          <a:lstStyle/>
          <a:p>
            <a:fld id="{C31304A0-EBFB-4FBB-A0F9-C578C817E58F}" type="datetimeFigureOut">
              <a:rPr lang="ar-IQ" smtClean="0"/>
              <a:t>10/05/1446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C31304A0-EBFB-4FBB-A0F9-C578C817E58F}" type="datetimeFigureOut">
              <a:rPr lang="ar-IQ" smtClean="0"/>
              <a:t>10/05/1446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C31304A0-EBFB-4FBB-A0F9-C578C817E58F}" type="datetimeFigureOut">
              <a:rPr lang="ar-IQ" smtClean="0"/>
              <a:t>10/05/1446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304A0-EBFB-4FBB-A0F9-C578C817E58F}" type="datetimeFigureOut">
              <a:rPr lang="ar-IQ" smtClean="0"/>
              <a:t>10/05/1446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31304A0-EBFB-4FBB-A0F9-C578C817E58F}" type="datetimeFigureOut">
              <a:rPr lang="ar-IQ" smtClean="0"/>
              <a:t>10/05/1446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31304A0-EBFB-4FBB-A0F9-C578C817E58F}" type="datetimeFigureOut">
              <a:rPr lang="ar-IQ" smtClean="0"/>
              <a:t>10/05/1446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278199B-C403-488E-80DB-A07F19B8A51A}"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31304A0-EBFB-4FBB-A0F9-C578C817E58F}" type="datetimeFigureOut">
              <a:rPr lang="ar-IQ" smtClean="0"/>
              <a:t>10/05/1446</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278199B-C403-488E-80DB-A07F19B8A51A}"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sz="3600" dirty="0">
                <a:latin typeface="Times New Roman" pitchFamily="18" charset="0"/>
                <a:cs typeface="Times New Roman" pitchFamily="18" charset="0"/>
              </a:rPr>
              <a:t>By </a:t>
            </a:r>
          </a:p>
          <a:p>
            <a:r>
              <a:rPr lang="en-US" sz="2800" dirty="0">
                <a:latin typeface="Times New Roman" pitchFamily="18" charset="0"/>
                <a:cs typeface="Times New Roman" pitchFamily="18" charset="0"/>
              </a:rPr>
              <a:t>Dr. Hussein </a:t>
            </a:r>
            <a:r>
              <a:rPr lang="en-US" sz="2800" dirty="0" err="1">
                <a:latin typeface="Times New Roman" pitchFamily="18" charset="0"/>
                <a:cs typeface="Times New Roman" pitchFamily="18" charset="0"/>
              </a:rPr>
              <a:t>AlNaji</a:t>
            </a:r>
            <a:r>
              <a:rPr lang="en-US" sz="2800" dirty="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
        <p:nvSpPr>
          <p:cNvPr id="2" name="عنوان 1"/>
          <p:cNvSpPr>
            <a:spLocks noGrp="1"/>
          </p:cNvSpPr>
          <p:nvPr>
            <p:ph type="ctrTitle"/>
          </p:nvPr>
        </p:nvSpPr>
        <p:spPr/>
        <p:txBody>
          <a:bodyPr>
            <a:normAutofit/>
          </a:bodyPr>
          <a:lstStyle/>
          <a:p>
            <a:pPr algn="just" rtl="0">
              <a:lnSpc>
                <a:spcPct val="150000"/>
              </a:lnSpc>
              <a:spcAft>
                <a:spcPts val="600"/>
              </a:spcAft>
            </a:pPr>
            <a:r>
              <a:rPr lang="en-US" b="1" dirty="0">
                <a:effectLst/>
                <a:latin typeface="Times New Roman"/>
                <a:ea typeface="Calibri"/>
                <a:cs typeface="Arial"/>
              </a:rPr>
              <a:t>SIMPLE INDIGESTION</a:t>
            </a:r>
            <a:br>
              <a:rPr lang="en-US" sz="3600" dirty="0">
                <a:ea typeface="Calibri"/>
                <a:cs typeface="Arial"/>
              </a:rPr>
            </a:br>
            <a:endParaRPr lang="ar-IQ" dirty="0"/>
          </a:p>
        </p:txBody>
      </p:sp>
    </p:spTree>
    <p:extLst>
      <p:ext uri="{BB962C8B-B14F-4D97-AF65-F5344CB8AC3E}">
        <p14:creationId xmlns:p14="http://schemas.microsoft.com/office/powerpoint/2010/main" val="119023059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92696"/>
            <a:ext cx="8640960" cy="4047262"/>
          </a:xfrm>
          <a:prstGeom prst="rect">
            <a:avLst/>
          </a:prstGeom>
        </p:spPr>
        <p:txBody>
          <a:bodyPr wrap="square">
            <a:spAutoFit/>
          </a:bodyPr>
          <a:lstStyle/>
          <a:p>
            <a:pPr lvl="0" algn="just" rtl="0">
              <a:lnSpc>
                <a:spcPct val="150000"/>
              </a:lnSpc>
              <a:spcAft>
                <a:spcPts val="600"/>
              </a:spcAft>
            </a:pPr>
            <a:r>
              <a:rPr lang="en-US" sz="2400" b="1" dirty="0">
                <a:latin typeface="Times New Roman"/>
                <a:ea typeface="Calibri"/>
                <a:cs typeface="Arial"/>
              </a:rPr>
              <a:t>5. </a:t>
            </a:r>
            <a:r>
              <a:rPr lang="en-US" sz="2400" b="1" dirty="0" err="1">
                <a:latin typeface="Times New Roman"/>
                <a:ea typeface="Calibri"/>
                <a:cs typeface="Arial"/>
              </a:rPr>
              <a:t>Parasympathomimetics</a:t>
            </a:r>
            <a:r>
              <a:rPr lang="en-US" sz="2400" b="1" dirty="0">
                <a:latin typeface="Times New Roman"/>
                <a:ea typeface="Calibri"/>
                <a:cs typeface="Arial"/>
              </a:rPr>
              <a:t> : </a:t>
            </a:r>
            <a:r>
              <a:rPr lang="en-US" sz="2400" dirty="0">
                <a:latin typeface="Times New Roman"/>
                <a:ea typeface="Calibri"/>
                <a:cs typeface="Arial"/>
              </a:rPr>
              <a:t>These agents have also been used to stimulate </a:t>
            </a:r>
            <a:r>
              <a:rPr lang="en-US" sz="2400" dirty="0" err="1">
                <a:latin typeface="Times New Roman"/>
                <a:ea typeface="Calibri"/>
                <a:cs typeface="Arial"/>
              </a:rPr>
              <a:t>reticulorumen</a:t>
            </a:r>
            <a:r>
              <a:rPr lang="en-US" sz="2400" dirty="0">
                <a:latin typeface="Times New Roman"/>
                <a:ea typeface="Calibri"/>
                <a:cs typeface="Arial"/>
              </a:rPr>
              <a:t> activity Metoclopramide 0.3mg/kg IM, neostigmine 0.02 to 0.04 mg/kg SC,</a:t>
            </a:r>
            <a:r>
              <a:rPr lang="en-US" sz="2400" b="1" dirty="0">
                <a:latin typeface="Times New Roman"/>
                <a:ea typeface="Calibri"/>
                <a:cs typeface="Arial"/>
              </a:rPr>
              <a:t> </a:t>
            </a:r>
            <a:r>
              <a:rPr lang="en-US" sz="2400" dirty="0" err="1">
                <a:latin typeface="Times New Roman"/>
                <a:ea typeface="Calibri"/>
                <a:cs typeface="Arial"/>
              </a:rPr>
              <a:t>carbamylcholine</a:t>
            </a:r>
            <a:r>
              <a:rPr lang="en-US" sz="2400" dirty="0">
                <a:latin typeface="Times New Roman"/>
                <a:ea typeface="Calibri"/>
                <a:cs typeface="Arial"/>
              </a:rPr>
              <a:t>.</a:t>
            </a:r>
            <a:endParaRPr lang="en-US" sz="2400" dirty="0">
              <a:ea typeface="Calibri"/>
              <a:cs typeface="Arial"/>
            </a:endParaRPr>
          </a:p>
          <a:p>
            <a:pPr lvl="0" algn="just" rtl="0">
              <a:lnSpc>
                <a:spcPct val="150000"/>
              </a:lnSpc>
              <a:spcAft>
                <a:spcPts val="600"/>
              </a:spcAft>
            </a:pPr>
            <a:r>
              <a:rPr lang="en-US" sz="2400" b="1" dirty="0">
                <a:latin typeface="Times New Roman"/>
                <a:ea typeface="Calibri"/>
                <a:cs typeface="Arial"/>
              </a:rPr>
              <a:t>6. Alkalinizing and Acidifying: </a:t>
            </a:r>
            <a:r>
              <a:rPr lang="en-US" sz="2400" dirty="0">
                <a:latin typeface="Times New Roman"/>
                <a:ea typeface="Calibri"/>
                <a:cs typeface="Arial"/>
              </a:rPr>
              <a:t>Agents the use of </a:t>
            </a:r>
            <a:r>
              <a:rPr lang="en-US" sz="2400" dirty="0" err="1">
                <a:latin typeface="Times New Roman"/>
                <a:ea typeface="Calibri"/>
                <a:cs typeface="Arial"/>
              </a:rPr>
              <a:t>alkalinizers</a:t>
            </a:r>
            <a:r>
              <a:rPr lang="en-US" sz="2400" dirty="0">
                <a:latin typeface="Times New Roman"/>
                <a:ea typeface="Calibri"/>
                <a:cs typeface="Arial"/>
              </a:rPr>
              <a:t>, such as magnesium hydroxide, at the rate of 400 g per adult cow (450 kg BW) if were acidity,  Acetic acid or vinegar, 5 to 10 L, is used when the rumen contents are alkaline.</a:t>
            </a:r>
            <a:endParaRPr lang="en-US" sz="2400" dirty="0">
              <a:ea typeface="Calibri"/>
              <a:cs typeface="Arial"/>
            </a:endParaRPr>
          </a:p>
        </p:txBody>
      </p:sp>
    </p:spTree>
    <p:extLst>
      <p:ext uri="{BB962C8B-B14F-4D97-AF65-F5344CB8AC3E}">
        <p14:creationId xmlns:p14="http://schemas.microsoft.com/office/powerpoint/2010/main" val="24349744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rose on a wet surface&#10;&#10;Description automatically generated">
            <a:extLst>
              <a:ext uri="{FF2B5EF4-FFF2-40B4-BE49-F238E27FC236}">
                <a16:creationId xmlns:a16="http://schemas.microsoft.com/office/drawing/2014/main" id="{8E36B974-5F41-CFE3-B7F1-2203407ED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7992888" cy="6858000"/>
          </a:xfrm>
          <a:prstGeom prst="rect">
            <a:avLst/>
          </a:prstGeom>
        </p:spPr>
      </p:pic>
      <p:sp>
        <p:nvSpPr>
          <p:cNvPr id="5" name="TextBox 4">
            <a:extLst>
              <a:ext uri="{FF2B5EF4-FFF2-40B4-BE49-F238E27FC236}">
                <a16:creationId xmlns:a16="http://schemas.microsoft.com/office/drawing/2014/main" id="{BCD21644-0E27-21CD-ED6B-95A2D0F94FE5}"/>
              </a:ext>
            </a:extLst>
          </p:cNvPr>
          <p:cNvSpPr txBox="1"/>
          <p:nvPr/>
        </p:nvSpPr>
        <p:spPr>
          <a:xfrm>
            <a:off x="8316416" y="58846"/>
            <a:ext cx="648072" cy="674030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entury Schoolbook"/>
                <a:ea typeface="+mn-ea"/>
                <a:cs typeface="+mn-cs"/>
              </a:rPr>
              <a:t>THANK YOU</a:t>
            </a:r>
          </a:p>
        </p:txBody>
      </p:sp>
    </p:spTree>
    <p:extLst>
      <p:ext uri="{BB962C8B-B14F-4D97-AF65-F5344CB8AC3E}">
        <p14:creationId xmlns:p14="http://schemas.microsoft.com/office/powerpoint/2010/main" val="338371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35901"/>
            <a:ext cx="8496944" cy="5786199"/>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mj-cs"/>
              </a:rPr>
              <a:t>ETIOLOGY</a:t>
            </a:r>
            <a:endParaRPr lang="en-US" sz="2400" dirty="0">
              <a:ea typeface="Calibri"/>
              <a:cs typeface="+mj-cs"/>
            </a:endParaRPr>
          </a:p>
          <a:p>
            <a:pPr algn="just" rtl="0">
              <a:lnSpc>
                <a:spcPct val="150000"/>
              </a:lnSpc>
              <a:spcAft>
                <a:spcPts val="600"/>
              </a:spcAft>
            </a:pPr>
            <a:r>
              <a:rPr lang="en-US" sz="2400" dirty="0">
                <a:effectLst/>
                <a:latin typeface="Times New Roman"/>
                <a:ea typeface="Calibri"/>
                <a:cs typeface="+mj-cs"/>
              </a:rPr>
              <a:t>Simple indigestion is the most common </a:t>
            </a:r>
            <a:r>
              <a:rPr lang="en-US" sz="2400" dirty="0" err="1">
                <a:effectLst/>
                <a:latin typeface="Times New Roman"/>
                <a:ea typeface="Calibri"/>
                <a:cs typeface="+mj-cs"/>
              </a:rPr>
              <a:t>sequela</a:t>
            </a:r>
            <a:r>
              <a:rPr lang="en-US" sz="2400" dirty="0">
                <a:effectLst/>
                <a:latin typeface="Times New Roman"/>
                <a:ea typeface="Calibri"/>
                <a:cs typeface="+mj-cs"/>
              </a:rPr>
              <a:t> of an abrupt change in the ration. </a:t>
            </a:r>
            <a:r>
              <a:rPr lang="en-US" sz="2400" i="1" dirty="0">
                <a:effectLst/>
                <a:latin typeface="Times New Roman"/>
                <a:ea typeface="Calibri"/>
                <a:cs typeface="+mj-cs"/>
              </a:rPr>
              <a:t>Such feed changes present the </a:t>
            </a:r>
            <a:r>
              <a:rPr lang="en-US" sz="2400" i="1" dirty="0" err="1">
                <a:effectLst/>
                <a:latin typeface="Times New Roman"/>
                <a:ea typeface="Calibri"/>
                <a:cs typeface="+mj-cs"/>
              </a:rPr>
              <a:t>ruminal</a:t>
            </a:r>
            <a:r>
              <a:rPr lang="en-US" sz="2400" i="1" dirty="0">
                <a:effectLst/>
                <a:latin typeface="Times New Roman"/>
                <a:ea typeface="Calibri"/>
                <a:cs typeface="+mj-cs"/>
              </a:rPr>
              <a:t> </a:t>
            </a:r>
            <a:r>
              <a:rPr lang="en-US" sz="2400" i="1" dirty="0" err="1">
                <a:effectLst/>
                <a:latin typeface="Times New Roman"/>
                <a:ea typeface="Calibri"/>
                <a:cs typeface="+mj-cs"/>
              </a:rPr>
              <a:t>microflora</a:t>
            </a:r>
            <a:r>
              <a:rPr lang="en-US" sz="2400" i="1" dirty="0">
                <a:effectLst/>
                <a:latin typeface="Times New Roman"/>
                <a:ea typeface="Calibri"/>
                <a:cs typeface="+mj-cs"/>
              </a:rPr>
              <a:t> with nutrient substrates (1) to which they are not metabolically adapted  (2) to which they are adapted but in lesser quantities, or (3) that contain inhibitory substances or produce inhibitory substances on fermentation. </a:t>
            </a:r>
            <a:endParaRPr lang="en-US" sz="2400" i="1" dirty="0">
              <a:latin typeface="Times New Roman"/>
              <a:ea typeface="Calibri"/>
              <a:cs typeface="+mj-cs"/>
            </a:endParaRPr>
          </a:p>
          <a:p>
            <a:pPr algn="just" rtl="0">
              <a:lnSpc>
                <a:spcPct val="150000"/>
              </a:lnSpc>
              <a:spcAft>
                <a:spcPts val="600"/>
              </a:spcAft>
            </a:pPr>
            <a:r>
              <a:rPr lang="en-US" sz="2400" dirty="0">
                <a:effectLst/>
                <a:latin typeface="Times New Roman"/>
                <a:ea typeface="Calibri"/>
                <a:cs typeface="+mj-cs"/>
              </a:rPr>
              <a:t>(4) dietary</a:t>
            </a:r>
            <a:r>
              <a:rPr lang="en-US" sz="2400" dirty="0">
                <a:ea typeface="Calibri"/>
                <a:cs typeface="+mj-cs"/>
              </a:rPr>
              <a:t> </a:t>
            </a:r>
            <a:r>
              <a:rPr lang="en-US" sz="2400" dirty="0">
                <a:effectLst/>
                <a:latin typeface="Times New Roman"/>
                <a:ea typeface="Calibri"/>
                <a:cs typeface="+mj-cs"/>
              </a:rPr>
              <a:t>abnormalities including indigestible roughage, particularly when the protein intake is low, moldy, overheated, and frosted feeds, and moderate excesses of grain and concentrate </a:t>
            </a:r>
            <a:r>
              <a:rPr lang="en-US" sz="2400" dirty="0" err="1">
                <a:effectLst/>
                <a:latin typeface="Times New Roman"/>
                <a:ea typeface="Calibri"/>
                <a:cs typeface="+mj-cs"/>
              </a:rPr>
              <a:t>intak</a:t>
            </a:r>
            <a:endParaRPr lang="ar-IQ" sz="2400" dirty="0">
              <a:cs typeface="+mj-cs"/>
            </a:endParaRPr>
          </a:p>
        </p:txBody>
      </p:sp>
    </p:spTree>
    <p:extLst>
      <p:ext uri="{BB962C8B-B14F-4D97-AF65-F5344CB8AC3E}">
        <p14:creationId xmlns:p14="http://schemas.microsoft.com/office/powerpoint/2010/main" val="279989596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784976" cy="5786199"/>
          </a:xfrm>
          <a:prstGeom prst="rect">
            <a:avLst/>
          </a:prstGeom>
        </p:spPr>
        <p:txBody>
          <a:bodyPr wrap="square">
            <a:spAutoFit/>
          </a:bodyPr>
          <a:lstStyle/>
          <a:p>
            <a:pPr algn="just" rtl="0">
              <a:lnSpc>
                <a:spcPct val="150000"/>
              </a:lnSpc>
              <a:spcAft>
                <a:spcPts val="600"/>
              </a:spcAft>
            </a:pPr>
            <a:r>
              <a:rPr lang="en-US" sz="2400" b="1" i="1" dirty="0">
                <a:effectLst/>
                <a:latin typeface="Times New Roman"/>
                <a:ea typeface="Calibri"/>
                <a:cs typeface="Arial"/>
              </a:rPr>
              <a:t>The difference between simple indigestion and carbohydrate engorgement(grain overload) via  clinical difference between the two syndromes.</a:t>
            </a:r>
            <a:endParaRPr lang="en-US" sz="2400" b="1" i="1" dirty="0">
              <a:ea typeface="Calibri"/>
              <a:cs typeface="Arial"/>
            </a:endParaRPr>
          </a:p>
          <a:p>
            <a:pPr algn="just" rtl="0">
              <a:lnSpc>
                <a:spcPct val="150000"/>
              </a:lnSpc>
              <a:spcAft>
                <a:spcPts val="600"/>
              </a:spcAft>
            </a:pPr>
            <a:r>
              <a:rPr lang="en-US" sz="2400" b="1" i="1" dirty="0">
                <a:effectLst/>
                <a:latin typeface="Times New Roman"/>
                <a:ea typeface="Calibri"/>
                <a:cs typeface="+mj-cs"/>
              </a:rPr>
              <a:t>Gross overfeeding usually occurs when cattle or sheep gain accidental access to large quantities of grain or are suddenly introduced to high-grain diets in feedlots.</a:t>
            </a:r>
            <a:endParaRPr lang="en-US" sz="2400" b="1" i="1" dirty="0">
              <a:ea typeface="Calibri"/>
              <a:cs typeface="+mj-cs"/>
            </a:endParaRPr>
          </a:p>
          <a:p>
            <a:pPr algn="just" rtl="0">
              <a:lnSpc>
                <a:spcPct val="150000"/>
              </a:lnSpc>
              <a:spcAft>
                <a:spcPts val="600"/>
              </a:spcAft>
            </a:pPr>
            <a:r>
              <a:rPr lang="en-US" sz="2400" b="1" i="1" dirty="0">
                <a:effectLst/>
                <a:latin typeface="Times New Roman"/>
                <a:ea typeface="Calibri"/>
                <a:cs typeface="+mj-cs"/>
              </a:rPr>
              <a:t>Indigestion is more common when heavily fed cows are fed a little more concentrate than they can digest adequately. A sudden change to a new source of grain, especially from oats to wheat or barley, may have the same effect</a:t>
            </a:r>
            <a:r>
              <a:rPr lang="en-US" sz="2400" dirty="0">
                <a:effectLst/>
                <a:latin typeface="Times New Roman"/>
                <a:ea typeface="Calibri"/>
                <a:cs typeface="+mj-cs"/>
              </a:rPr>
              <a:t>.</a:t>
            </a:r>
            <a:endParaRPr lang="en-US" sz="2400" dirty="0">
              <a:ea typeface="Calibri"/>
              <a:cs typeface="+mj-cs"/>
            </a:endParaRPr>
          </a:p>
        </p:txBody>
      </p:sp>
    </p:spTree>
    <p:extLst>
      <p:ext uri="{BB962C8B-B14F-4D97-AF65-F5344CB8AC3E}">
        <p14:creationId xmlns:p14="http://schemas.microsoft.com/office/powerpoint/2010/main" val="264596362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2699792" y="136208"/>
            <a:ext cx="3600400" cy="10991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0"/>
              </a:spcAft>
            </a:pPr>
            <a:r>
              <a:rPr lang="en-US" sz="2000" dirty="0">
                <a:solidFill>
                  <a:srgbClr val="241F1F"/>
                </a:solidFill>
                <a:effectLst/>
                <a:latin typeface="Times New Roman"/>
                <a:ea typeface="Calibri"/>
                <a:cs typeface="Arial"/>
              </a:rPr>
              <a:t>Overeating on grain caused increase  acidity or high protein increase alkaline </a:t>
            </a:r>
            <a:endParaRPr lang="en-US" sz="1600" dirty="0">
              <a:effectLst/>
              <a:ea typeface="Calibri"/>
              <a:cs typeface="Arial"/>
            </a:endParaRPr>
          </a:p>
        </p:txBody>
      </p:sp>
      <p:sp>
        <p:nvSpPr>
          <p:cNvPr id="3" name="سهم إلى اليمين 2"/>
          <p:cNvSpPr/>
          <p:nvPr/>
        </p:nvSpPr>
        <p:spPr>
          <a:xfrm rot="5400000">
            <a:off x="4039763" y="1245270"/>
            <a:ext cx="308825" cy="33273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4" name="مستطيل مستدير الزوايا 3"/>
          <p:cNvSpPr/>
          <p:nvPr/>
        </p:nvSpPr>
        <p:spPr>
          <a:xfrm>
            <a:off x="3765550" y="1925461"/>
            <a:ext cx="2174602" cy="1540308"/>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0"/>
              </a:spcAft>
            </a:pPr>
            <a:r>
              <a:rPr lang="en-US" sz="2000" dirty="0">
                <a:solidFill>
                  <a:srgbClr val="241F1F"/>
                </a:solidFill>
                <a:effectLst/>
                <a:latin typeface="Times New Roman"/>
                <a:ea typeface="Calibri"/>
                <a:cs typeface="+mj-cs"/>
              </a:rPr>
              <a:t>The toxic amides and amines produced may</a:t>
            </a:r>
            <a:endParaRPr lang="en-US" sz="2000" dirty="0">
              <a:effectLst/>
              <a:latin typeface="Calibri"/>
              <a:ea typeface="Calibri"/>
              <a:cs typeface="+mj-cs"/>
            </a:endParaRPr>
          </a:p>
          <a:p>
            <a:pPr algn="just" rtl="0">
              <a:lnSpc>
                <a:spcPct val="115000"/>
              </a:lnSpc>
              <a:spcAft>
                <a:spcPts val="0"/>
              </a:spcAft>
            </a:pPr>
            <a:r>
              <a:rPr lang="en-US" sz="2000" dirty="0">
                <a:solidFill>
                  <a:srgbClr val="241F1F"/>
                </a:solidFill>
                <a:effectLst/>
                <a:latin typeface="Times New Roman"/>
                <a:ea typeface="Calibri"/>
                <a:cs typeface="+mj-cs"/>
              </a:rPr>
              <a:t>include histamine</a:t>
            </a:r>
            <a:endParaRPr lang="en-US" sz="2000" dirty="0">
              <a:effectLst/>
              <a:latin typeface="Calibri"/>
              <a:ea typeface="Calibri"/>
              <a:cs typeface="+mj-cs"/>
            </a:endParaRPr>
          </a:p>
        </p:txBody>
      </p:sp>
      <p:sp>
        <p:nvSpPr>
          <p:cNvPr id="5" name="مستطيل مستدير الزوايا 4"/>
          <p:cNvSpPr/>
          <p:nvPr/>
        </p:nvSpPr>
        <p:spPr>
          <a:xfrm>
            <a:off x="1835696" y="1925461"/>
            <a:ext cx="1718399" cy="1540308"/>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l" rtl="0">
              <a:lnSpc>
                <a:spcPct val="115000"/>
              </a:lnSpc>
              <a:spcAft>
                <a:spcPts val="0"/>
              </a:spcAft>
            </a:pPr>
            <a:r>
              <a:rPr lang="en-US" sz="2000" dirty="0">
                <a:solidFill>
                  <a:srgbClr val="241F1F"/>
                </a:solidFill>
                <a:effectLst/>
                <a:latin typeface="Times New Roman"/>
                <a:ea typeface="Calibri"/>
                <a:cs typeface="Arial"/>
              </a:rPr>
              <a:t>Putrefaction of protein damage in rumen  </a:t>
            </a:r>
            <a:endParaRPr lang="en-US" sz="1600" dirty="0">
              <a:effectLst/>
              <a:latin typeface="Calibri"/>
              <a:ea typeface="Calibri"/>
              <a:cs typeface="Arial"/>
            </a:endParaRPr>
          </a:p>
        </p:txBody>
      </p:sp>
      <p:sp>
        <p:nvSpPr>
          <p:cNvPr id="6" name="مستطيل مستدير الزوايا 5"/>
          <p:cNvSpPr/>
          <p:nvPr/>
        </p:nvSpPr>
        <p:spPr>
          <a:xfrm>
            <a:off x="6156176" y="1995642"/>
            <a:ext cx="2805921" cy="1470127"/>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0"/>
              </a:spcAft>
            </a:pPr>
            <a:r>
              <a:rPr lang="en-US" sz="2000" dirty="0">
                <a:solidFill>
                  <a:srgbClr val="241F1F"/>
                </a:solidFill>
                <a:effectLst/>
                <a:latin typeface="Times New Roman"/>
                <a:ea typeface="Calibri"/>
              </a:rPr>
              <a:t>accumulation of indigestible food may physically impede</a:t>
            </a:r>
            <a:r>
              <a:rPr lang="en-US" sz="2000" dirty="0">
                <a:latin typeface="Calibri"/>
                <a:ea typeface="Calibri"/>
              </a:rPr>
              <a:t> </a:t>
            </a:r>
            <a:r>
              <a:rPr lang="en-US" sz="2000" dirty="0" err="1">
                <a:solidFill>
                  <a:srgbClr val="241F1F"/>
                </a:solidFill>
                <a:effectLst/>
                <a:latin typeface="Times New Roman"/>
                <a:ea typeface="Calibri"/>
              </a:rPr>
              <a:t>ruminal</a:t>
            </a:r>
            <a:r>
              <a:rPr lang="en-US" sz="2000" dirty="0">
                <a:solidFill>
                  <a:srgbClr val="241F1F"/>
                </a:solidFill>
                <a:effectLst/>
                <a:latin typeface="Times New Roman"/>
                <a:ea typeface="Calibri"/>
              </a:rPr>
              <a:t>  activity</a:t>
            </a:r>
            <a:endParaRPr lang="en-US" sz="2000" dirty="0">
              <a:effectLst/>
              <a:latin typeface="Calibri"/>
              <a:ea typeface="Calibri"/>
            </a:endParaRPr>
          </a:p>
        </p:txBody>
      </p:sp>
      <p:sp>
        <p:nvSpPr>
          <p:cNvPr id="7" name="مستطيل مستدير الزوايا 6"/>
          <p:cNvSpPr/>
          <p:nvPr/>
        </p:nvSpPr>
        <p:spPr>
          <a:xfrm>
            <a:off x="61731" y="1916831"/>
            <a:ext cx="1629949" cy="1548937"/>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0"/>
              </a:spcAft>
            </a:pPr>
            <a:r>
              <a:rPr lang="en-US" sz="2000" dirty="0">
                <a:solidFill>
                  <a:srgbClr val="241F1F"/>
                </a:solidFill>
                <a:effectLst/>
                <a:latin typeface="Times New Roman"/>
                <a:ea typeface="Calibri"/>
                <a:cs typeface="Arial"/>
              </a:rPr>
              <a:t>Changes in the pH depended on content </a:t>
            </a:r>
            <a:endParaRPr lang="en-US" sz="1600" dirty="0">
              <a:effectLst/>
              <a:latin typeface="Calibri"/>
              <a:ea typeface="Calibri"/>
              <a:cs typeface="Arial"/>
            </a:endParaRPr>
          </a:p>
        </p:txBody>
      </p:sp>
      <p:sp>
        <p:nvSpPr>
          <p:cNvPr id="8" name="سهم إلى اليمين 7"/>
          <p:cNvSpPr/>
          <p:nvPr/>
        </p:nvSpPr>
        <p:spPr>
          <a:xfrm rot="5400000">
            <a:off x="4080175" y="4876032"/>
            <a:ext cx="370205" cy="319405"/>
          </a:xfrm>
          <a:prstGeom prst="rightArrow">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سهم إلى اليمين 8"/>
          <p:cNvSpPr/>
          <p:nvPr/>
        </p:nvSpPr>
        <p:spPr>
          <a:xfrm rot="5400000">
            <a:off x="4039536" y="4064819"/>
            <a:ext cx="451485" cy="278130"/>
          </a:xfrm>
          <a:prstGeom prst="rightArrow">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ستطيل 9"/>
          <p:cNvSpPr/>
          <p:nvPr/>
        </p:nvSpPr>
        <p:spPr>
          <a:xfrm>
            <a:off x="682933" y="3932422"/>
            <a:ext cx="7442822" cy="4571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مستطيل 10"/>
          <p:cNvSpPr/>
          <p:nvPr/>
        </p:nvSpPr>
        <p:spPr>
          <a:xfrm flipH="1">
            <a:off x="8100390" y="3465769"/>
            <a:ext cx="47907" cy="5123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مستطيل 11"/>
          <p:cNvSpPr/>
          <p:nvPr/>
        </p:nvSpPr>
        <p:spPr>
          <a:xfrm flipH="1">
            <a:off x="661024" y="3465768"/>
            <a:ext cx="67627" cy="489513"/>
          </a:xfrm>
          <a:prstGeom prst="rect">
            <a:avLst/>
          </a:prstGeom>
          <a:solidFill>
            <a:sysClr val="window" lastClr="FFFFFF">
              <a:lumMod val="95000"/>
            </a:sys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مستطيل مستدير الزوايا 12"/>
          <p:cNvSpPr/>
          <p:nvPr/>
        </p:nvSpPr>
        <p:spPr>
          <a:xfrm>
            <a:off x="3059833" y="4429627"/>
            <a:ext cx="2304256" cy="421005"/>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0">
              <a:lnSpc>
                <a:spcPct val="115000"/>
              </a:lnSpc>
              <a:spcAft>
                <a:spcPts val="0"/>
              </a:spcAft>
            </a:pPr>
            <a:r>
              <a:rPr lang="en-US" sz="2000" dirty="0" err="1">
                <a:solidFill>
                  <a:srgbClr val="241F1F"/>
                </a:solidFill>
                <a:effectLst/>
                <a:latin typeface="Times New Roman"/>
                <a:ea typeface="Calibri"/>
                <a:cs typeface="Arial"/>
              </a:rPr>
              <a:t>Ruminal</a:t>
            </a:r>
            <a:r>
              <a:rPr lang="en-US" sz="2000" dirty="0">
                <a:solidFill>
                  <a:srgbClr val="241F1F"/>
                </a:solidFill>
                <a:effectLst/>
                <a:latin typeface="Times New Roman"/>
                <a:ea typeface="Calibri"/>
                <a:cs typeface="Arial"/>
              </a:rPr>
              <a:t> </a:t>
            </a:r>
            <a:r>
              <a:rPr lang="en-US" sz="2000" dirty="0" err="1">
                <a:solidFill>
                  <a:srgbClr val="241F1F"/>
                </a:solidFill>
                <a:effectLst/>
                <a:latin typeface="Times New Roman"/>
                <a:ea typeface="Calibri"/>
                <a:cs typeface="Arial"/>
              </a:rPr>
              <a:t>atony</a:t>
            </a:r>
            <a:r>
              <a:rPr lang="en-US" sz="2000" dirty="0">
                <a:solidFill>
                  <a:srgbClr val="241F1F"/>
                </a:solidFill>
                <a:effectLst/>
                <a:latin typeface="Times New Roman"/>
                <a:ea typeface="Calibri"/>
                <a:cs typeface="Arial"/>
              </a:rPr>
              <a:t>  </a:t>
            </a:r>
            <a:endParaRPr lang="en-US" sz="1600" dirty="0">
              <a:effectLst/>
              <a:latin typeface="Calibri"/>
              <a:ea typeface="Calibri"/>
              <a:cs typeface="Arial"/>
            </a:endParaRPr>
          </a:p>
        </p:txBody>
      </p:sp>
      <p:sp>
        <p:nvSpPr>
          <p:cNvPr id="14" name="مستطيل مستدير الزوايا 13"/>
          <p:cNvSpPr/>
          <p:nvPr/>
        </p:nvSpPr>
        <p:spPr>
          <a:xfrm>
            <a:off x="539552" y="5229132"/>
            <a:ext cx="7848871" cy="864164"/>
          </a:xfrm>
          <a:prstGeom prst="round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just" rtl="0">
              <a:lnSpc>
                <a:spcPct val="115000"/>
              </a:lnSpc>
              <a:spcAft>
                <a:spcPts val="0"/>
              </a:spcAft>
            </a:pPr>
            <a:r>
              <a:rPr lang="en-US" sz="2000" dirty="0">
                <a:solidFill>
                  <a:srgbClr val="241F1F"/>
                </a:solidFill>
                <a:effectLst/>
                <a:latin typeface="Times New Roman"/>
                <a:ea typeface="Calibri"/>
                <a:cs typeface="Arial"/>
              </a:rPr>
              <a:t>A marked fall in milk yield occurs, caused probably by the sharp decrease in volatile fatty acid production in a hypotonic </a:t>
            </a:r>
            <a:r>
              <a:rPr lang="en-US" sz="2000" dirty="0" err="1">
                <a:solidFill>
                  <a:srgbClr val="241F1F"/>
                </a:solidFill>
                <a:effectLst/>
                <a:latin typeface="Times New Roman"/>
                <a:ea typeface="Calibri"/>
                <a:cs typeface="Arial"/>
              </a:rPr>
              <a:t>reticulorumen</a:t>
            </a:r>
            <a:r>
              <a:rPr lang="en-US" sz="2000" dirty="0">
                <a:solidFill>
                  <a:srgbClr val="241F1F"/>
                </a:solidFill>
                <a:effectLst/>
                <a:latin typeface="Times New Roman"/>
                <a:ea typeface="Calibri"/>
                <a:cs typeface="Arial"/>
              </a:rPr>
              <a:t>.</a:t>
            </a:r>
            <a:endParaRPr lang="en-US" sz="1600" dirty="0">
              <a:effectLst/>
              <a:latin typeface="Calibri"/>
              <a:ea typeface="Calibri"/>
              <a:cs typeface="Arial"/>
            </a:endParaRPr>
          </a:p>
        </p:txBody>
      </p:sp>
      <p:sp>
        <p:nvSpPr>
          <p:cNvPr id="15" name="مستطيل 14"/>
          <p:cNvSpPr/>
          <p:nvPr/>
        </p:nvSpPr>
        <p:spPr>
          <a:xfrm flipV="1">
            <a:off x="683568" y="1543190"/>
            <a:ext cx="7416824" cy="45719"/>
          </a:xfrm>
          <a:prstGeom prst="rect">
            <a:avLst/>
          </a:prstGeom>
          <a:solidFill>
            <a:srgbClr val="EEECE1"/>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6" name="مستطيل 15"/>
          <p:cNvSpPr/>
          <p:nvPr/>
        </p:nvSpPr>
        <p:spPr>
          <a:xfrm flipH="1">
            <a:off x="8077849" y="1566052"/>
            <a:ext cx="45085" cy="359410"/>
          </a:xfrm>
          <a:prstGeom prst="rect">
            <a:avLst/>
          </a:prstGeom>
          <a:solidFill>
            <a:sysClr val="window" lastClr="FFFFFF">
              <a:lumMod val="95000"/>
            </a:sys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7" name="مستطيل 16"/>
          <p:cNvSpPr/>
          <p:nvPr/>
        </p:nvSpPr>
        <p:spPr>
          <a:xfrm flipH="1">
            <a:off x="638483" y="1566050"/>
            <a:ext cx="45085" cy="359410"/>
          </a:xfrm>
          <a:prstGeom prst="rect">
            <a:avLst/>
          </a:prstGeom>
          <a:solidFill>
            <a:sysClr val="window" lastClr="FFFFFF">
              <a:lumMod val="95000"/>
            </a:sys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8"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9"/>
          <p:cNvSpPr>
            <a:spLocks noChangeArrowheads="1"/>
          </p:cNvSpPr>
          <p:nvPr/>
        </p:nvSpPr>
        <p:spPr bwMode="auto">
          <a:xfrm>
            <a:off x="0" y="254914"/>
            <a:ext cx="20163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PATHOGENESIS</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Rectangle 26"/>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2821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6898" y="404664"/>
            <a:ext cx="8640960" cy="5940088"/>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mj-cs"/>
              </a:rPr>
              <a:t>CLINICAL FINDINGS</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mj-cs"/>
              </a:rPr>
              <a:t>A reduction in appetite , followed closely in milking cows by a slight drop in milk production. </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mj-cs"/>
              </a:rPr>
              <a:t>The animal’s posture is unaffected but there is mild depression and dullness. </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mj-cs"/>
              </a:rPr>
              <a:t>Rumination ceases and the </a:t>
            </a:r>
            <a:r>
              <a:rPr lang="en-US" sz="2400" dirty="0" err="1">
                <a:effectLst/>
                <a:latin typeface="Times New Roman"/>
                <a:ea typeface="Calibri"/>
                <a:cs typeface="+mj-cs"/>
              </a:rPr>
              <a:t>ruminal</a:t>
            </a:r>
            <a:r>
              <a:rPr lang="en-US" sz="2400" dirty="0">
                <a:effectLst/>
                <a:latin typeface="Times New Roman"/>
                <a:ea typeface="Calibri"/>
                <a:cs typeface="+mj-cs"/>
              </a:rPr>
              <a:t> movements are depressed in frequency and amplitude and sometimes are almost absent.</a:t>
            </a:r>
            <a:r>
              <a:rPr lang="en-US" sz="2400" dirty="0">
                <a:solidFill>
                  <a:srgbClr val="241F1F"/>
                </a:solidFill>
                <a:effectLst/>
                <a:latin typeface="MinionPro-Regular"/>
                <a:ea typeface="Calibri"/>
                <a:cs typeface="+mj-cs"/>
              </a:rPr>
              <a:t> </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mj-cs"/>
              </a:rPr>
              <a:t>There may be moderate </a:t>
            </a:r>
            <a:r>
              <a:rPr lang="en-US" sz="2400" dirty="0" err="1">
                <a:effectLst/>
                <a:latin typeface="Times New Roman"/>
                <a:ea typeface="Calibri"/>
                <a:cs typeface="+mj-cs"/>
              </a:rPr>
              <a:t>tympany</a:t>
            </a:r>
            <a:r>
              <a:rPr lang="en-US" sz="2400" dirty="0">
                <a:effectLst/>
                <a:latin typeface="Times New Roman"/>
                <a:ea typeface="Calibri"/>
                <a:cs typeface="+mj-cs"/>
              </a:rPr>
              <a:t>, especially with frozen or damaged feeds or in allergy, but the usual finding is a firm, doughy rumen without obvious distension</a:t>
            </a:r>
            <a:endParaRPr lang="ar-IQ" sz="2400" dirty="0">
              <a:cs typeface="+mj-cs"/>
            </a:endParaRPr>
          </a:p>
        </p:txBody>
      </p:sp>
    </p:spTree>
    <p:extLst>
      <p:ext uri="{BB962C8B-B14F-4D97-AF65-F5344CB8AC3E}">
        <p14:creationId xmlns:p14="http://schemas.microsoft.com/office/powerpoint/2010/main" val="295878853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682368"/>
            <a:ext cx="8280920" cy="2939266"/>
          </a:xfrm>
          <a:prstGeom prst="rect">
            <a:avLst/>
          </a:prstGeom>
        </p:spPr>
        <p:txBody>
          <a:bodyPr wrap="square">
            <a:spAutoFit/>
          </a:bodyPr>
          <a:lstStyle/>
          <a:p>
            <a:pPr lvl="0" algn="just" rtl="0">
              <a:lnSpc>
                <a:spcPct val="150000"/>
              </a:lnSpc>
              <a:spcAft>
                <a:spcPts val="600"/>
              </a:spcAft>
            </a:pPr>
            <a:r>
              <a:rPr lang="en-US" sz="2400" dirty="0">
                <a:effectLst/>
                <a:latin typeface="Times New Roman"/>
                <a:ea typeface="Calibri"/>
                <a:cs typeface="+mj-cs"/>
              </a:rPr>
              <a:t>5. The feces are usually reduced in quantity and are drier than normal on the first day. However, 24 to 48 hours later the animal is commonly diarrheic and commonly malodorous.</a:t>
            </a:r>
            <a:endParaRPr lang="en-US" sz="2400" dirty="0">
              <a:ea typeface="Calibri"/>
              <a:cs typeface="+mj-cs"/>
            </a:endParaRPr>
          </a:p>
          <a:p>
            <a:pPr lvl="0" algn="just" rtl="0">
              <a:lnSpc>
                <a:spcPct val="150000"/>
              </a:lnSpc>
              <a:spcAft>
                <a:spcPts val="600"/>
              </a:spcAft>
            </a:pPr>
            <a:r>
              <a:rPr lang="en-US" sz="2400" dirty="0">
                <a:effectLst/>
                <a:latin typeface="Times New Roman"/>
                <a:ea typeface="Calibri"/>
                <a:cs typeface="+mj-cs"/>
              </a:rPr>
              <a:t>6. There is no systemic reaction and the heart rate, temperature, and respirations are usually within normal ranges. And no Pain </a:t>
            </a:r>
            <a:endParaRPr lang="en-US" sz="2400" dirty="0">
              <a:ea typeface="Calibri"/>
              <a:cs typeface="+mj-cs"/>
            </a:endParaRPr>
          </a:p>
        </p:txBody>
      </p:sp>
    </p:spTree>
    <p:extLst>
      <p:ext uri="{BB962C8B-B14F-4D97-AF65-F5344CB8AC3E}">
        <p14:creationId xmlns:p14="http://schemas.microsoft.com/office/powerpoint/2010/main" val="4067314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35818"/>
            <a:ext cx="8712968" cy="6093976"/>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mj-cs"/>
              </a:rPr>
              <a:t>Differential Diagnosis </a:t>
            </a:r>
            <a:endParaRPr lang="en-US" sz="2400" dirty="0">
              <a:ea typeface="Calibri"/>
              <a:cs typeface="+mj-cs"/>
            </a:endParaRPr>
          </a:p>
          <a:p>
            <a:pPr algn="l" rtl="0">
              <a:lnSpc>
                <a:spcPct val="150000"/>
              </a:lnSpc>
              <a:spcAft>
                <a:spcPts val="600"/>
              </a:spcAft>
            </a:pPr>
            <a:r>
              <a:rPr lang="en-US" sz="2400" dirty="0">
                <a:effectLst/>
                <a:latin typeface="Times New Roman"/>
                <a:ea typeface="Calibri"/>
                <a:cs typeface="+mj-cs"/>
              </a:rPr>
              <a:t>Simple indigestion is a diagnosis of exclusion and as such must be differentiated rom all the diseases of the </a:t>
            </a:r>
            <a:r>
              <a:rPr lang="en-US" sz="2400" dirty="0" err="1">
                <a:effectLst/>
                <a:latin typeface="Times New Roman"/>
                <a:ea typeface="Calibri"/>
                <a:cs typeface="+mj-cs"/>
              </a:rPr>
              <a:t>forestomachs</a:t>
            </a:r>
            <a:r>
              <a:rPr lang="en-US" sz="2400" dirty="0">
                <a:effectLst/>
                <a:latin typeface="Times New Roman"/>
                <a:ea typeface="Calibri"/>
                <a:cs typeface="+mj-cs"/>
              </a:rPr>
              <a:t> and abomasum in which </a:t>
            </a:r>
            <a:r>
              <a:rPr lang="en-US" sz="2400" dirty="0" err="1">
                <a:effectLst/>
                <a:latin typeface="Times New Roman"/>
                <a:ea typeface="Calibri"/>
                <a:cs typeface="+mj-cs"/>
              </a:rPr>
              <a:t>ruminal</a:t>
            </a:r>
            <a:r>
              <a:rPr lang="en-US" sz="2400" dirty="0">
                <a:effectLst/>
                <a:latin typeface="Times New Roman"/>
                <a:ea typeface="Calibri"/>
                <a:cs typeface="+mj-cs"/>
              </a:rPr>
              <a:t> </a:t>
            </a:r>
            <a:r>
              <a:rPr lang="en-US" sz="2400" dirty="0" err="1">
                <a:effectLst/>
                <a:latin typeface="Times New Roman"/>
                <a:ea typeface="Calibri"/>
                <a:cs typeface="+mj-cs"/>
              </a:rPr>
              <a:t>atony</a:t>
            </a:r>
            <a:r>
              <a:rPr lang="en-US" sz="2400" dirty="0">
                <a:effectLst/>
                <a:latin typeface="Times New Roman"/>
                <a:ea typeface="Calibri"/>
                <a:cs typeface="+mj-cs"/>
              </a:rPr>
              <a:t> is a common clinical finding, and from diseases of other body systems that cause secondary </a:t>
            </a:r>
            <a:r>
              <a:rPr lang="en-US" sz="2400" dirty="0" err="1">
                <a:effectLst/>
                <a:latin typeface="Times New Roman"/>
                <a:ea typeface="Calibri"/>
                <a:cs typeface="+mj-cs"/>
              </a:rPr>
              <a:t>ruminal</a:t>
            </a:r>
            <a:r>
              <a:rPr lang="en-US" sz="2400" dirty="0">
                <a:effectLst/>
                <a:latin typeface="Times New Roman"/>
                <a:ea typeface="Calibri"/>
                <a:cs typeface="+mj-cs"/>
              </a:rPr>
              <a:t> </a:t>
            </a:r>
            <a:r>
              <a:rPr lang="en-US" sz="2400" dirty="0" err="1">
                <a:effectLst/>
                <a:latin typeface="Times New Roman"/>
                <a:ea typeface="Calibri"/>
                <a:cs typeface="+mj-cs"/>
              </a:rPr>
              <a:t>atony</a:t>
            </a:r>
            <a:r>
              <a:rPr lang="ar-IQ" sz="2400" dirty="0">
                <a:ea typeface="Calibri"/>
                <a:cs typeface="+mj-cs"/>
              </a:rPr>
              <a:t>:</a:t>
            </a:r>
            <a:endParaRPr lang="en-US" sz="2400" dirty="0">
              <a:ea typeface="Calibri"/>
              <a:cs typeface="+mj-cs"/>
            </a:endParaRPr>
          </a:p>
          <a:p>
            <a:pPr marL="342900" lvl="0" indent="-342900" algn="l" rtl="0">
              <a:lnSpc>
                <a:spcPct val="150000"/>
              </a:lnSpc>
              <a:spcAft>
                <a:spcPts val="600"/>
              </a:spcAft>
              <a:buFont typeface="+mj-lt"/>
              <a:buAutoNum type="arabicPeriod"/>
            </a:pPr>
            <a:r>
              <a:rPr lang="en-US" sz="2400" dirty="0" err="1">
                <a:effectLst/>
                <a:latin typeface="Times New Roman"/>
                <a:ea typeface="Calibri"/>
                <a:cs typeface="+mj-cs"/>
              </a:rPr>
              <a:t>Acetonemia</a:t>
            </a:r>
            <a:r>
              <a:rPr lang="en-US" sz="2400" dirty="0">
                <a:effectLst/>
                <a:latin typeface="Times New Roman"/>
                <a:ea typeface="Calibri"/>
                <a:cs typeface="+mj-cs"/>
              </a:rPr>
              <a:t>:</a:t>
            </a:r>
            <a:endParaRPr lang="en-US" sz="2400" dirty="0">
              <a:ea typeface="Calibri"/>
              <a:cs typeface="+mj-cs"/>
            </a:endParaRPr>
          </a:p>
          <a:p>
            <a:pPr marL="342900" lvl="0" indent="-342900" algn="l" rtl="0">
              <a:lnSpc>
                <a:spcPct val="150000"/>
              </a:lnSpc>
              <a:spcAft>
                <a:spcPts val="600"/>
              </a:spcAft>
              <a:buFont typeface="+mj-lt"/>
              <a:buAutoNum type="arabicPeriod"/>
            </a:pPr>
            <a:r>
              <a:rPr lang="en-US" sz="2400" dirty="0">
                <a:effectLst/>
                <a:latin typeface="Times New Roman"/>
                <a:ea typeface="Calibri"/>
                <a:cs typeface="+mj-cs"/>
              </a:rPr>
              <a:t> Traumatic </a:t>
            </a:r>
            <a:r>
              <a:rPr lang="en-US" sz="2400" dirty="0" err="1">
                <a:effectLst/>
                <a:latin typeface="Times New Roman"/>
                <a:ea typeface="Calibri"/>
                <a:cs typeface="+mj-cs"/>
              </a:rPr>
              <a:t>reticuloperitonitis</a:t>
            </a:r>
            <a:endParaRPr lang="en-US" sz="2400" dirty="0">
              <a:ea typeface="Calibri"/>
              <a:cs typeface="+mj-cs"/>
            </a:endParaRPr>
          </a:p>
          <a:p>
            <a:pPr marL="342900" lvl="0" indent="-342900" algn="l" rtl="0">
              <a:lnSpc>
                <a:spcPct val="150000"/>
              </a:lnSpc>
              <a:spcAft>
                <a:spcPts val="600"/>
              </a:spcAft>
              <a:buFont typeface="+mj-lt"/>
              <a:buAutoNum type="arabicPeriod"/>
            </a:pPr>
            <a:r>
              <a:rPr lang="en-US" sz="2400" dirty="0">
                <a:effectLst/>
                <a:latin typeface="Times New Roman"/>
                <a:ea typeface="Calibri"/>
                <a:cs typeface="+mj-cs"/>
              </a:rPr>
              <a:t>Carbohydrate engorgement</a:t>
            </a:r>
            <a:r>
              <a:rPr lang="ar-IQ" sz="2400" dirty="0">
                <a:ea typeface="Calibri"/>
                <a:cs typeface="+mj-cs"/>
              </a:rPr>
              <a:t>ز</a:t>
            </a:r>
            <a:endParaRPr lang="en-US" sz="2400" dirty="0">
              <a:ea typeface="Calibri"/>
              <a:cs typeface="+mj-cs"/>
            </a:endParaRPr>
          </a:p>
          <a:p>
            <a:pPr marL="342900" lvl="0" indent="-342900" algn="l" rtl="0">
              <a:lnSpc>
                <a:spcPct val="150000"/>
              </a:lnSpc>
              <a:spcAft>
                <a:spcPts val="600"/>
              </a:spcAft>
              <a:buFont typeface="+mj-lt"/>
              <a:buAutoNum type="arabicPeriod"/>
            </a:pPr>
            <a:r>
              <a:rPr lang="en-US" sz="2400" dirty="0">
                <a:effectLst/>
                <a:latin typeface="Times New Roman"/>
                <a:ea typeface="Calibri"/>
                <a:cs typeface="+mj-cs"/>
              </a:rPr>
              <a:t>Left displaced abomasum (LDA).</a:t>
            </a:r>
            <a:endParaRPr lang="en-US" sz="2400" dirty="0">
              <a:ea typeface="Calibri"/>
              <a:cs typeface="+mj-cs"/>
            </a:endParaRPr>
          </a:p>
          <a:p>
            <a:pPr marL="342900" lvl="0" indent="-342900" algn="l" rtl="0">
              <a:lnSpc>
                <a:spcPct val="150000"/>
              </a:lnSpc>
              <a:spcAft>
                <a:spcPts val="600"/>
              </a:spcAft>
              <a:buFont typeface="+mj-lt"/>
              <a:buAutoNum type="arabicPeriod"/>
            </a:pPr>
            <a:r>
              <a:rPr lang="en-US" sz="2400" dirty="0">
                <a:effectLst/>
                <a:latin typeface="Times New Roman"/>
                <a:ea typeface="Calibri"/>
                <a:cs typeface="+mj-cs"/>
              </a:rPr>
              <a:t>Right displaced abomasum. </a:t>
            </a:r>
            <a:endParaRPr lang="en-US" sz="2400" dirty="0">
              <a:ea typeface="Calibri"/>
              <a:cs typeface="+mj-cs"/>
            </a:endParaRPr>
          </a:p>
        </p:txBody>
      </p:sp>
    </p:spTree>
    <p:extLst>
      <p:ext uri="{BB962C8B-B14F-4D97-AF65-F5344CB8AC3E}">
        <p14:creationId xmlns:p14="http://schemas.microsoft.com/office/powerpoint/2010/main" val="214893844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6672"/>
            <a:ext cx="8568952" cy="4201150"/>
          </a:xfrm>
          <a:prstGeom prst="rect">
            <a:avLst/>
          </a:prstGeom>
        </p:spPr>
        <p:txBody>
          <a:bodyPr wrap="square">
            <a:spAutoFit/>
          </a:bodyPr>
          <a:lstStyle/>
          <a:p>
            <a:pPr lvl="0" algn="l" rtl="0">
              <a:lnSpc>
                <a:spcPct val="150000"/>
              </a:lnSpc>
              <a:spcAft>
                <a:spcPts val="600"/>
              </a:spcAft>
            </a:pPr>
            <a:r>
              <a:rPr lang="en-US" sz="2400" dirty="0">
                <a:latin typeface="Times New Roman"/>
                <a:ea typeface="Calibri"/>
                <a:cs typeface="+mj-cs"/>
              </a:rPr>
              <a:t> 6. </a:t>
            </a:r>
            <a:r>
              <a:rPr lang="en-US" sz="2400" dirty="0" err="1">
                <a:latin typeface="Times New Roman"/>
                <a:ea typeface="Calibri"/>
                <a:cs typeface="+mj-cs"/>
              </a:rPr>
              <a:t>Abomasal</a:t>
            </a:r>
            <a:r>
              <a:rPr lang="en-US" sz="2400" dirty="0">
                <a:latin typeface="Times New Roman"/>
                <a:ea typeface="Calibri"/>
                <a:cs typeface="+mj-cs"/>
              </a:rPr>
              <a:t> </a:t>
            </a:r>
            <a:r>
              <a:rPr lang="en-US" sz="2400" dirty="0" err="1">
                <a:latin typeface="Times New Roman"/>
                <a:ea typeface="Calibri"/>
                <a:cs typeface="+mj-cs"/>
              </a:rPr>
              <a:t>volvulu</a:t>
            </a:r>
            <a:r>
              <a:rPr lang="en-US" sz="2400" dirty="0">
                <a:latin typeface="Times New Roman"/>
                <a:ea typeface="Calibri"/>
                <a:cs typeface="+mj-cs"/>
              </a:rPr>
              <a:t>.</a:t>
            </a:r>
            <a:endParaRPr lang="en-US" sz="2400" dirty="0">
              <a:ea typeface="Calibri"/>
              <a:cs typeface="+mj-cs"/>
            </a:endParaRPr>
          </a:p>
          <a:p>
            <a:pPr lvl="0" algn="l" rtl="0">
              <a:lnSpc>
                <a:spcPct val="150000"/>
              </a:lnSpc>
              <a:spcAft>
                <a:spcPts val="600"/>
              </a:spcAft>
            </a:pPr>
            <a:r>
              <a:rPr lang="en-US" sz="2400" dirty="0">
                <a:latin typeface="Times New Roman"/>
                <a:ea typeface="Calibri"/>
                <a:cs typeface="+mj-cs"/>
              </a:rPr>
              <a:t>7. Vagal indigestion. </a:t>
            </a:r>
            <a:endParaRPr lang="en-US" sz="2400" dirty="0">
              <a:ea typeface="Calibri"/>
              <a:cs typeface="+mj-cs"/>
            </a:endParaRPr>
          </a:p>
          <a:p>
            <a:pPr lvl="0" algn="l" rtl="0">
              <a:lnSpc>
                <a:spcPct val="150000"/>
              </a:lnSpc>
              <a:spcAft>
                <a:spcPts val="600"/>
              </a:spcAft>
            </a:pPr>
            <a:r>
              <a:rPr lang="en-US" sz="2400" dirty="0">
                <a:latin typeface="Times New Roman"/>
                <a:ea typeface="Calibri"/>
                <a:cs typeface="+mj-cs"/>
              </a:rPr>
              <a:t>8.  Secondary </a:t>
            </a:r>
            <a:r>
              <a:rPr lang="en-US" sz="2400" dirty="0" err="1">
                <a:latin typeface="Times New Roman"/>
                <a:ea typeface="Calibri"/>
                <a:cs typeface="+mj-cs"/>
              </a:rPr>
              <a:t>ruminal</a:t>
            </a:r>
            <a:r>
              <a:rPr lang="en-US" sz="2400" dirty="0">
                <a:latin typeface="Times New Roman"/>
                <a:ea typeface="Calibri"/>
                <a:cs typeface="+mj-cs"/>
              </a:rPr>
              <a:t> </a:t>
            </a:r>
            <a:r>
              <a:rPr lang="en-US" sz="2400" dirty="0" err="1">
                <a:latin typeface="Times New Roman"/>
                <a:ea typeface="Calibri"/>
                <a:cs typeface="+mj-cs"/>
              </a:rPr>
              <a:t>atony</a:t>
            </a:r>
            <a:r>
              <a:rPr lang="en-US" sz="2400" dirty="0">
                <a:latin typeface="Times New Roman"/>
                <a:ea typeface="Calibri"/>
                <a:cs typeface="+mj-cs"/>
              </a:rPr>
              <a:t>: occurs in many diseases in which septicemia or toxemia (coliform mastitis) are present, but there are usually additional clinical findings to indicate their presence</a:t>
            </a:r>
            <a:r>
              <a:rPr lang="ar-IQ" sz="2400" dirty="0">
                <a:ea typeface="Calibri"/>
                <a:cs typeface="+mj-cs"/>
              </a:rPr>
              <a:t>.</a:t>
            </a:r>
            <a:endParaRPr lang="en-US" sz="2400" dirty="0">
              <a:ea typeface="Calibri"/>
              <a:cs typeface="+mj-cs"/>
            </a:endParaRPr>
          </a:p>
          <a:p>
            <a:pPr lvl="0" algn="l" rtl="0">
              <a:lnSpc>
                <a:spcPct val="150000"/>
              </a:lnSpc>
              <a:spcAft>
                <a:spcPts val="600"/>
              </a:spcAft>
            </a:pPr>
            <a:r>
              <a:rPr lang="en-US" sz="2400" dirty="0">
                <a:latin typeface="Times New Roman"/>
                <a:ea typeface="Calibri"/>
                <a:cs typeface="+mj-cs"/>
              </a:rPr>
              <a:t>9.  </a:t>
            </a:r>
            <a:r>
              <a:rPr lang="en-US" sz="2400" dirty="0" err="1">
                <a:latin typeface="Times New Roman"/>
                <a:ea typeface="Calibri"/>
                <a:cs typeface="+mj-cs"/>
              </a:rPr>
              <a:t>Ruminal</a:t>
            </a:r>
            <a:r>
              <a:rPr lang="en-US" sz="2400" dirty="0">
                <a:latin typeface="Times New Roman"/>
                <a:ea typeface="Calibri"/>
                <a:cs typeface="+mj-cs"/>
              </a:rPr>
              <a:t> </a:t>
            </a:r>
            <a:r>
              <a:rPr lang="en-US" sz="2400" dirty="0" err="1">
                <a:latin typeface="Times New Roman"/>
                <a:ea typeface="Calibri"/>
                <a:cs typeface="+mj-cs"/>
              </a:rPr>
              <a:t>atony</a:t>
            </a:r>
            <a:r>
              <a:rPr lang="en-US" sz="2400" dirty="0">
                <a:latin typeface="Times New Roman"/>
                <a:ea typeface="Calibri"/>
                <a:cs typeface="+mj-cs"/>
              </a:rPr>
              <a:t> with mild bloat is common in the early stages of </a:t>
            </a:r>
            <a:r>
              <a:rPr lang="en-US" sz="2400" dirty="0" err="1">
                <a:latin typeface="Times New Roman"/>
                <a:ea typeface="Calibri"/>
                <a:cs typeface="+mj-cs"/>
              </a:rPr>
              <a:t>hypocalcemia</a:t>
            </a:r>
            <a:endParaRPr lang="en-US" sz="2400" dirty="0">
              <a:ea typeface="Calibri"/>
              <a:cs typeface="+mj-cs"/>
            </a:endParaRPr>
          </a:p>
        </p:txBody>
      </p:sp>
    </p:spTree>
    <p:extLst>
      <p:ext uri="{BB962C8B-B14F-4D97-AF65-F5344CB8AC3E}">
        <p14:creationId xmlns:p14="http://schemas.microsoft.com/office/powerpoint/2010/main" val="544329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424936" cy="5386090"/>
          </a:xfrm>
          <a:prstGeom prst="rect">
            <a:avLst/>
          </a:prstGeom>
        </p:spPr>
        <p:txBody>
          <a:bodyPr wrap="square">
            <a:spAutoFit/>
          </a:bodyPr>
          <a:lstStyle/>
          <a:p>
            <a:pPr algn="just" rtl="0">
              <a:lnSpc>
                <a:spcPct val="150000"/>
              </a:lnSpc>
              <a:spcAft>
                <a:spcPts val="600"/>
              </a:spcAft>
            </a:pPr>
            <a:r>
              <a:rPr lang="en-US" sz="2400" b="1" dirty="0">
                <a:latin typeface="Times New Roman"/>
                <a:ea typeface="Calibri"/>
                <a:cs typeface="+mj-cs"/>
              </a:rPr>
              <a:t>TREATMENT</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b="1" dirty="0">
                <a:latin typeface="Times New Roman"/>
                <a:ea typeface="Calibri"/>
                <a:cs typeface="+mj-cs"/>
              </a:rPr>
              <a:t>Spontaneous Recovery.</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b="1" dirty="0">
                <a:latin typeface="Times New Roman"/>
                <a:ea typeface="Calibri"/>
                <a:cs typeface="+mj-cs"/>
              </a:rPr>
              <a:t>Feed palatable grass hay and discontinue grain feeding </a:t>
            </a:r>
            <a:endParaRPr lang="en-US" sz="2400" dirty="0">
              <a:ea typeface="Calibri"/>
              <a:cs typeface="+mj-cs"/>
            </a:endParaRPr>
          </a:p>
          <a:p>
            <a:pPr marL="342900" lvl="0" indent="-342900" algn="just" rtl="0">
              <a:lnSpc>
                <a:spcPct val="150000"/>
              </a:lnSpc>
              <a:spcAft>
                <a:spcPts val="600"/>
              </a:spcAft>
              <a:buFont typeface="+mj-lt"/>
              <a:buAutoNum type="arabicPeriod"/>
            </a:pPr>
            <a:r>
              <a:rPr lang="en-US" sz="2400" b="1" dirty="0">
                <a:latin typeface="Times New Roman"/>
                <a:ea typeface="Calibri"/>
                <a:cs typeface="+mj-cs"/>
              </a:rPr>
              <a:t>Rumen </a:t>
            </a:r>
            <a:r>
              <a:rPr lang="en-US" sz="2400" b="1" dirty="0" err="1">
                <a:latin typeface="Times New Roman"/>
                <a:ea typeface="Calibri"/>
                <a:cs typeface="+mj-cs"/>
              </a:rPr>
              <a:t>transfaunation</a:t>
            </a:r>
            <a:r>
              <a:rPr lang="en-US" sz="2400" b="1" dirty="0">
                <a:latin typeface="Times New Roman"/>
                <a:ea typeface="Calibri"/>
                <a:cs typeface="+mj-cs"/>
              </a:rPr>
              <a:t>, 5 L daily for at least 3 days</a:t>
            </a:r>
            <a:endParaRPr lang="en-US" sz="2400" dirty="0">
              <a:ea typeface="Calibri"/>
              <a:cs typeface="+mj-cs"/>
            </a:endParaRPr>
          </a:p>
          <a:p>
            <a:pPr algn="l" rtl="0">
              <a:lnSpc>
                <a:spcPct val="150000"/>
              </a:lnSpc>
            </a:pPr>
            <a:r>
              <a:rPr lang="en-US" sz="2400" b="1" dirty="0">
                <a:latin typeface="Times New Roman"/>
                <a:ea typeface="Calibri"/>
                <a:cs typeface="+mj-cs"/>
              </a:rPr>
              <a:t>4. </a:t>
            </a:r>
            <a:r>
              <a:rPr lang="en-US" sz="2400" b="1" dirty="0" err="1">
                <a:latin typeface="Times New Roman"/>
                <a:ea typeface="Calibri"/>
                <a:cs typeface="+mj-cs"/>
              </a:rPr>
              <a:t>Rumenatorics</a:t>
            </a:r>
            <a:r>
              <a:rPr lang="en-US" sz="2400" b="1" dirty="0">
                <a:latin typeface="Times New Roman"/>
                <a:ea typeface="Calibri"/>
                <a:cs typeface="+mj-cs"/>
              </a:rPr>
              <a:t>:</a:t>
            </a:r>
            <a:r>
              <a:rPr lang="en-US" sz="2400" dirty="0">
                <a:solidFill>
                  <a:srgbClr val="241F1F"/>
                </a:solidFill>
                <a:latin typeface="MinionPro-Regular"/>
                <a:ea typeface="Calibri"/>
                <a:cs typeface="+mj-cs"/>
              </a:rPr>
              <a:t> </a:t>
            </a:r>
            <a:r>
              <a:rPr lang="en-US" sz="2400" dirty="0">
                <a:latin typeface="Times New Roman"/>
                <a:ea typeface="Calibri"/>
                <a:cs typeface="+mj-cs"/>
              </a:rPr>
              <a:t>A wide variety of oral preparations containing </a:t>
            </a:r>
            <a:r>
              <a:rPr lang="en-US" sz="2400" dirty="0" err="1">
                <a:latin typeface="Times New Roman"/>
                <a:ea typeface="Calibri"/>
                <a:cs typeface="+mj-cs"/>
              </a:rPr>
              <a:t>rumenatorics</a:t>
            </a:r>
            <a:r>
              <a:rPr lang="en-US" sz="2400" dirty="0">
                <a:latin typeface="Times New Roman"/>
                <a:ea typeface="Calibri"/>
                <a:cs typeface="+mj-cs"/>
              </a:rPr>
              <a:t>  these to “stimulate” </a:t>
            </a:r>
            <a:r>
              <a:rPr lang="en-US" sz="2400" dirty="0" err="1">
                <a:latin typeface="Times New Roman"/>
                <a:ea typeface="Calibri"/>
                <a:cs typeface="+mj-cs"/>
              </a:rPr>
              <a:t>reticulorumen</a:t>
            </a:r>
            <a:r>
              <a:rPr lang="en-US" sz="2400" dirty="0">
                <a:latin typeface="Times New Roman"/>
                <a:ea typeface="Calibri"/>
                <a:cs typeface="+mj-cs"/>
              </a:rPr>
              <a:t> motility and to stimulate appetite. These preparations contained </a:t>
            </a:r>
            <a:r>
              <a:rPr lang="en-US" sz="2400" dirty="0" err="1">
                <a:latin typeface="Times New Roman"/>
                <a:ea typeface="Calibri"/>
                <a:cs typeface="+mj-cs"/>
              </a:rPr>
              <a:t>nux</a:t>
            </a:r>
            <a:r>
              <a:rPr lang="en-US" sz="2400" dirty="0">
                <a:latin typeface="Times New Roman"/>
                <a:ea typeface="Calibri"/>
                <a:cs typeface="+mj-cs"/>
              </a:rPr>
              <a:t> vomica, ginger, and tartar emetic in powder form to be added to water and pumped into the rumen</a:t>
            </a:r>
            <a:endParaRPr lang="ar-IQ" sz="2400" dirty="0">
              <a:cs typeface="+mj-cs"/>
            </a:endParaRPr>
          </a:p>
        </p:txBody>
      </p:sp>
    </p:spTree>
    <p:extLst>
      <p:ext uri="{BB962C8B-B14F-4D97-AF65-F5344CB8AC3E}">
        <p14:creationId xmlns:p14="http://schemas.microsoft.com/office/powerpoint/2010/main" val="314837551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theme/theme1.xml><?xml version="1.0" encoding="utf-8"?>
<a:theme xmlns:a="http://schemas.openxmlformats.org/drawingml/2006/main" name="أف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90</TotalTime>
  <Words>687</Words>
  <Application>Microsoft Office PowerPoint</Application>
  <PresentationFormat>On-screen Show (4:3)</PresentationFormat>
  <Paragraphs>45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Century Schoolbook</vt:lpstr>
      <vt:lpstr>MinionPro-Regular</vt:lpstr>
      <vt:lpstr>Times New Roman</vt:lpstr>
      <vt:lpstr>أفق</vt:lpstr>
      <vt:lpstr>SIMPLE INDIGESTION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INDIGESTION</dc:title>
  <dc:creator>Maher</dc:creator>
  <cp:lastModifiedBy>MA19557</cp:lastModifiedBy>
  <cp:revision>8</cp:revision>
  <dcterms:created xsi:type="dcterms:W3CDTF">2017-11-26T20:04:28Z</dcterms:created>
  <dcterms:modified xsi:type="dcterms:W3CDTF">2024-11-11T20:42:37Z</dcterms:modified>
</cp:coreProperties>
</file>